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</p:sldIdLst>
  <p:sldSz cy="5143500" cx="9144000"/>
  <p:notesSz cx="6858000" cy="9144000"/>
  <p:embeddedFontLst>
    <p:embeddedFont>
      <p:font typeface="PT Sans Narrow"/>
      <p:regular r:id="rId33"/>
      <p:bold r:id="rId34"/>
    </p:embeddedFont>
    <p:embeddedFont>
      <p:font typeface="Open Sans"/>
      <p:regular r:id="rId35"/>
      <p:bold r:id="rId36"/>
      <p:italic r:id="rId37"/>
      <p:boldItalic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font" Target="fonts/PTSansNarrow-regular.fntdata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font" Target="fonts/OpenSans-regular.fntdata"/><Relationship Id="rId12" Type="http://schemas.openxmlformats.org/officeDocument/2006/relationships/slide" Target="slides/slide6.xml"/><Relationship Id="rId34" Type="http://schemas.openxmlformats.org/officeDocument/2006/relationships/font" Target="fonts/PTSansNarrow-bold.fntdata"/><Relationship Id="rId15" Type="http://schemas.openxmlformats.org/officeDocument/2006/relationships/slide" Target="slides/slide9.xml"/><Relationship Id="rId37" Type="http://schemas.openxmlformats.org/officeDocument/2006/relationships/font" Target="fonts/OpenSans-italic.fntdata"/><Relationship Id="rId14" Type="http://schemas.openxmlformats.org/officeDocument/2006/relationships/slide" Target="slides/slide8.xml"/><Relationship Id="rId36" Type="http://schemas.openxmlformats.org/officeDocument/2006/relationships/font" Target="fonts/OpenSans-bold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38" Type="http://schemas.openxmlformats.org/officeDocument/2006/relationships/font" Target="fonts/OpenSans-boldItalic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7f465815d3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17f465815d3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17f465815d3_0_2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17f465815d3_0_2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7f7049ba77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17f7049ba77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7f465815d3_0_2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17f465815d3_0_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17f465815d3_0_2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17f465815d3_0_2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7f7049ba77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17f7049ba77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7f465815d3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17f465815d3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7f465815d3_0_2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17f465815d3_0_2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a4ba63a9cc_1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a4ba63a9cc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7f465815d3_0_2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17f465815d3_0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1ab21620724_2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1ab21620724_2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A32E61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a46414e9a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1a46414e9a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1ab21620724_7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1ab21620724_7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7f465815d3_0_2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17f465815d3_0_2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7f465815d3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17f465815d3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1a4ba63a9cc_1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1a4ba63a9cc_1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17f465815d3_0_2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17f465815d3_0_2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17f465815d3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17f465815d3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7f465815d3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17f465815d3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7f465815d3_0_2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17f465815d3_0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17f465815d3_0_2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17f465815d3_0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7f465815d3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17f465815d3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1a44228e43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1a44228e43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7f465815d3_0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17f465815d3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1a0831c1da0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1a0831c1da0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7f7049ba77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17f7049ba77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Cited:https://www.linkedin.com/pulse/nlp-a-complete-guide-topic-modeling-latent-dirichlet-sahil-m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5" name="Google Shape;55;p14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6" name="Google Shape;56;p14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57" name="Google Shape;57;p14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58" name="Google Shape;58;p14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9" name="Google Shape;59;p14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60" name="Google Shape;60;p14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61" name="Google Shape;61;p14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2" name="Google Shape;62;p14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63" name="Google Shape;63;p14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64" name="Google Shape;64;p14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5" name="Google Shape;6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15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69" name="Google Shape;69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1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73" name="Google Shape;73;p16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4" name="Google Shape;74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1" type="body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8" name="Google Shape;78;p17"/>
          <p:cNvSpPr txBox="1"/>
          <p:nvPr>
            <p:ph idx="2" type="body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9" name="Google Shape;79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82" name="Google Shape;82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5" name="Google Shape;85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6" name="Google Shape;86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6"/>
        </a:solid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0"/>
          <p:cNvSpPr txBox="1"/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9" name="Google Shape;89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1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2" name="Google Shape;92;p21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3" name="Google Shape;93;p21"/>
          <p:cNvSpPr txBox="1"/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94" name="Google Shape;94;p21"/>
          <p:cNvSpPr txBox="1"/>
          <p:nvPr>
            <p:ph idx="1" type="subTitle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95" name="Google Shape;95;p2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6" name="Google Shape;96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2"/>
          <p:cNvSpPr txBox="1"/>
          <p:nvPr>
            <p:ph idx="1" type="body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/>
        </p:txBody>
      </p:sp>
      <p:sp>
        <p:nvSpPr>
          <p:cNvPr id="99" name="Google Shape;99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3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23"/>
          <p:cNvSpPr txBox="1"/>
          <p:nvPr>
            <p:ph hasCustomPrompt="1" type="title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3" name="Google Shape;103;p23"/>
          <p:cNvSpPr txBox="1"/>
          <p:nvPr>
            <p:ph idx="1" type="body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4" name="Google Shape;104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tropic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5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Relationship Id="rId4" Type="http://schemas.openxmlformats.org/officeDocument/2006/relationships/image" Target="../media/image1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1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Relationship Id="rId4" Type="http://schemas.openxmlformats.org/officeDocument/2006/relationships/image" Target="../media/image31.png"/><Relationship Id="rId5" Type="http://schemas.openxmlformats.org/officeDocument/2006/relationships/image" Target="../media/image3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2.png"/><Relationship Id="rId4" Type="http://schemas.openxmlformats.org/officeDocument/2006/relationships/image" Target="../media/image3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7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9.png"/><Relationship Id="rId4" Type="http://schemas.openxmlformats.org/officeDocument/2006/relationships/image" Target="../media/image3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8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4.png"/><Relationship Id="rId4" Type="http://schemas.openxmlformats.org/officeDocument/2006/relationships/image" Target="../media/image3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8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18.png"/><Relationship Id="rId5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Relationship Id="rId4" Type="http://schemas.openxmlformats.org/officeDocument/2006/relationships/image" Target="../media/image10.png"/><Relationship Id="rId5" Type="http://schemas.openxmlformats.org/officeDocument/2006/relationships/image" Target="../media/image5.png"/><Relationship Id="rId6" Type="http://schemas.openxmlformats.org/officeDocument/2006/relationships/image" Target="../media/image2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jp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5"/>
          <p:cNvSpPr txBox="1"/>
          <p:nvPr>
            <p:ph type="ctrTitle"/>
          </p:nvPr>
        </p:nvSpPr>
        <p:spPr>
          <a:xfrm>
            <a:off x="980475" y="330875"/>
            <a:ext cx="7200000" cy="64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060">
                <a:solidFill>
                  <a:srgbClr val="F6B26B"/>
                </a:solidFill>
              </a:rPr>
              <a:t>News Dataset and Fake News Detection</a:t>
            </a:r>
            <a:endParaRPr sz="3060">
              <a:solidFill>
                <a:srgbClr val="F6B26B"/>
              </a:solidFill>
            </a:endParaRPr>
          </a:p>
        </p:txBody>
      </p:sp>
      <p:sp>
        <p:nvSpPr>
          <p:cNvPr id="112" name="Google Shape;112;p25"/>
          <p:cNvSpPr txBox="1"/>
          <p:nvPr>
            <p:ph idx="1" type="subTitle"/>
          </p:nvPr>
        </p:nvSpPr>
        <p:spPr>
          <a:xfrm>
            <a:off x="3937275" y="4536533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5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T Sans Narrow"/>
                <a:ea typeface="PT Sans Narrow"/>
                <a:cs typeface="PT Sans Narrow"/>
                <a:sym typeface="PT Sans Narrow"/>
              </a:rPr>
              <a:t>Team 4:</a:t>
            </a:r>
            <a:endParaRPr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T Sans Narrow"/>
                <a:ea typeface="PT Sans Narrow"/>
                <a:cs typeface="PT Sans Narrow"/>
                <a:sym typeface="PT Sans Narrow"/>
              </a:rPr>
              <a:t>Suna Buse Agkoc, Syed Hossian, Yizhe Ling, Fengping Zhao</a:t>
            </a:r>
            <a:endParaRPr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pic>
        <p:nvPicPr>
          <p:cNvPr id="113" name="Google Shape;113;p25"/>
          <p:cNvPicPr preferRelativeResize="0"/>
          <p:nvPr/>
        </p:nvPicPr>
        <p:blipFill rotWithShape="1">
          <a:blip r:embed="rId3">
            <a:alphaModFix/>
          </a:blip>
          <a:srcRect b="-1936" l="0" r="-421" t="0"/>
          <a:stretch/>
        </p:blipFill>
        <p:spPr>
          <a:xfrm>
            <a:off x="2323225" y="1430500"/>
            <a:ext cx="4497549" cy="2282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4"/>
          <p:cNvSpPr txBox="1"/>
          <p:nvPr>
            <p:ph type="title"/>
          </p:nvPr>
        </p:nvSpPr>
        <p:spPr>
          <a:xfrm>
            <a:off x="1040775" y="90865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440">
                <a:solidFill>
                  <a:srgbClr val="F6B26B"/>
                </a:solidFill>
              </a:rPr>
              <a:t>Num of Topics for Fake news LDA model</a:t>
            </a:r>
            <a:endParaRPr sz="1440">
              <a:solidFill>
                <a:srgbClr val="F6B26B"/>
              </a:solidFill>
            </a:endParaRPr>
          </a:p>
        </p:txBody>
      </p:sp>
      <p:pic>
        <p:nvPicPr>
          <p:cNvPr id="185" name="Google Shape;18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5800" y="1709925"/>
            <a:ext cx="4300050" cy="287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9550" y="1709925"/>
            <a:ext cx="4300050" cy="2874037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34"/>
          <p:cNvSpPr txBox="1"/>
          <p:nvPr>
            <p:ph type="title"/>
          </p:nvPr>
        </p:nvSpPr>
        <p:spPr>
          <a:xfrm>
            <a:off x="119550" y="-59550"/>
            <a:ext cx="3729300" cy="101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6B26B"/>
                </a:solidFill>
              </a:rPr>
              <a:t>Model Tuning Process</a:t>
            </a:r>
            <a:endParaRPr sz="3000">
              <a:solidFill>
                <a:srgbClr val="F6B26B"/>
              </a:solidFill>
            </a:endParaRPr>
          </a:p>
        </p:txBody>
      </p:sp>
      <p:sp>
        <p:nvSpPr>
          <p:cNvPr id="188" name="Google Shape;188;p34"/>
          <p:cNvSpPr txBox="1"/>
          <p:nvPr>
            <p:ph type="title"/>
          </p:nvPr>
        </p:nvSpPr>
        <p:spPr>
          <a:xfrm>
            <a:off x="5536575" y="90865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440">
                <a:solidFill>
                  <a:srgbClr val="F6B26B"/>
                </a:solidFill>
              </a:rPr>
              <a:t>Num of Topics for Real news LDA model</a:t>
            </a:r>
            <a:endParaRPr sz="1440">
              <a:solidFill>
                <a:srgbClr val="F6B26B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5"/>
          <p:cNvSpPr txBox="1"/>
          <p:nvPr>
            <p:ph type="title"/>
          </p:nvPr>
        </p:nvSpPr>
        <p:spPr>
          <a:xfrm>
            <a:off x="165900" y="104625"/>
            <a:ext cx="32943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240">
                <a:solidFill>
                  <a:srgbClr val="F6B26B"/>
                </a:solidFill>
              </a:rPr>
              <a:t>Results-</a:t>
            </a:r>
            <a:r>
              <a:rPr lang="en" sz="3240">
                <a:solidFill>
                  <a:srgbClr val="F6B26B"/>
                </a:solidFill>
              </a:rPr>
              <a:t> pyLDAvis</a:t>
            </a:r>
            <a:endParaRPr sz="3240">
              <a:solidFill>
                <a:srgbClr val="F6B26B"/>
              </a:solidFill>
            </a:endParaRPr>
          </a:p>
        </p:txBody>
      </p:sp>
      <p:pic>
        <p:nvPicPr>
          <p:cNvPr id="194" name="Google Shape;19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000" y="1683400"/>
            <a:ext cx="4560901" cy="2790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63425" y="1683400"/>
            <a:ext cx="4380800" cy="2695225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35"/>
          <p:cNvSpPr txBox="1"/>
          <p:nvPr>
            <p:ph type="title"/>
          </p:nvPr>
        </p:nvSpPr>
        <p:spPr>
          <a:xfrm>
            <a:off x="1032200" y="831375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440">
                <a:solidFill>
                  <a:srgbClr val="F6B26B"/>
                </a:solidFill>
              </a:rPr>
              <a:t>pyLDAvis </a:t>
            </a:r>
            <a:r>
              <a:rPr lang="en" sz="1440">
                <a:solidFill>
                  <a:srgbClr val="F6B26B"/>
                </a:solidFill>
              </a:rPr>
              <a:t>for Fake news LDA model</a:t>
            </a:r>
            <a:endParaRPr sz="1440">
              <a:solidFill>
                <a:srgbClr val="F6B26B"/>
              </a:solidFill>
            </a:endParaRPr>
          </a:p>
        </p:txBody>
      </p:sp>
      <p:sp>
        <p:nvSpPr>
          <p:cNvPr id="197" name="Google Shape;197;p35"/>
          <p:cNvSpPr txBox="1"/>
          <p:nvPr>
            <p:ph type="title"/>
          </p:nvPr>
        </p:nvSpPr>
        <p:spPr>
          <a:xfrm>
            <a:off x="5528000" y="831375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440">
                <a:solidFill>
                  <a:srgbClr val="F6B26B"/>
                </a:solidFill>
              </a:rPr>
              <a:t>pyLDAvis</a:t>
            </a:r>
            <a:r>
              <a:rPr lang="en" sz="1440">
                <a:solidFill>
                  <a:srgbClr val="F6B26B"/>
                </a:solidFill>
              </a:rPr>
              <a:t> for Real news LDA model</a:t>
            </a:r>
            <a:endParaRPr sz="1440">
              <a:solidFill>
                <a:srgbClr val="F6B26B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6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2000"/>
              <a:t>Does fake news has more negative connotation words than real news?</a:t>
            </a:r>
            <a:endParaRPr/>
          </a:p>
        </p:txBody>
      </p:sp>
      <p:pic>
        <p:nvPicPr>
          <p:cNvPr id="203" name="Google Shape;203;p36"/>
          <p:cNvPicPr preferRelativeResize="0"/>
          <p:nvPr/>
        </p:nvPicPr>
        <p:blipFill rotWithShape="1">
          <a:blip r:embed="rId3">
            <a:alphaModFix/>
          </a:blip>
          <a:srcRect b="8067" l="0" r="0" t="8067"/>
          <a:stretch/>
        </p:blipFill>
        <p:spPr>
          <a:xfrm>
            <a:off x="0" y="2428400"/>
            <a:ext cx="4572000" cy="2568925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36"/>
          <p:cNvSpPr txBox="1"/>
          <p:nvPr>
            <p:ph type="title"/>
          </p:nvPr>
        </p:nvSpPr>
        <p:spPr>
          <a:xfrm>
            <a:off x="311700" y="445025"/>
            <a:ext cx="3837000" cy="177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6B26B"/>
                </a:solidFill>
              </a:rPr>
              <a:t>Research Questions 2</a:t>
            </a:r>
            <a:endParaRPr>
              <a:solidFill>
                <a:srgbClr val="F6B26B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7"/>
          <p:cNvSpPr txBox="1"/>
          <p:nvPr>
            <p:ph type="title"/>
          </p:nvPr>
        </p:nvSpPr>
        <p:spPr>
          <a:xfrm>
            <a:off x="111775" y="187300"/>
            <a:ext cx="3374100" cy="774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F6B26B"/>
                </a:solidFill>
              </a:rPr>
              <a:t>Sentiment Analysis</a:t>
            </a:r>
            <a:endParaRPr sz="3200">
              <a:solidFill>
                <a:srgbClr val="F6B26B"/>
              </a:solidFill>
            </a:endParaRPr>
          </a:p>
        </p:txBody>
      </p:sp>
      <p:sp>
        <p:nvSpPr>
          <p:cNvPr id="210" name="Google Shape;210;p37"/>
          <p:cNvSpPr txBox="1"/>
          <p:nvPr>
            <p:ph idx="1" type="body"/>
          </p:nvPr>
        </p:nvSpPr>
        <p:spPr>
          <a:xfrm>
            <a:off x="156325" y="1215925"/>
            <a:ext cx="4984800" cy="20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8255" lvl="0" marL="457200" rtl="0" algn="l">
              <a:spcBef>
                <a:spcPts val="0"/>
              </a:spcBef>
              <a:spcAft>
                <a:spcPts val="0"/>
              </a:spcAft>
              <a:buSzPts val="2042"/>
              <a:buChar char="●"/>
            </a:pPr>
            <a:r>
              <a:rPr lang="en" sz="2041"/>
              <a:t>SentimentIntensityAnalyzer ()</a:t>
            </a:r>
            <a:endParaRPr sz="2041"/>
          </a:p>
          <a:p>
            <a:pPr indent="-358255" lvl="0" marL="457200" rtl="0" algn="l">
              <a:spcBef>
                <a:spcPts val="0"/>
              </a:spcBef>
              <a:spcAft>
                <a:spcPts val="0"/>
              </a:spcAft>
              <a:buSzPts val="2042"/>
              <a:buChar char="●"/>
            </a:pPr>
            <a:r>
              <a:rPr lang="en" sz="2041"/>
              <a:t>polarity_scores</a:t>
            </a:r>
            <a:endParaRPr sz="2041"/>
          </a:p>
          <a:p>
            <a:pPr indent="-358255" lvl="0" marL="457200" rtl="0" algn="l">
              <a:spcBef>
                <a:spcPts val="0"/>
              </a:spcBef>
              <a:spcAft>
                <a:spcPts val="0"/>
              </a:spcAft>
              <a:buSzPts val="2042"/>
              <a:buChar char="●"/>
            </a:pPr>
            <a:r>
              <a:rPr lang="en" sz="2041"/>
              <a:t>nltk.FreqDist</a:t>
            </a:r>
            <a:endParaRPr sz="2041"/>
          </a:p>
        </p:txBody>
      </p:sp>
      <p:pic>
        <p:nvPicPr>
          <p:cNvPr id="211" name="Google Shape;211;p37"/>
          <p:cNvPicPr preferRelativeResize="0"/>
          <p:nvPr/>
        </p:nvPicPr>
        <p:blipFill rotWithShape="1">
          <a:blip r:embed="rId3">
            <a:alphaModFix/>
          </a:blip>
          <a:srcRect b="11802" l="7812" r="8273" t="14754"/>
          <a:stretch/>
        </p:blipFill>
        <p:spPr>
          <a:xfrm>
            <a:off x="316300" y="3058950"/>
            <a:ext cx="3804175" cy="1754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592175"/>
            <a:ext cx="3921325" cy="338114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37"/>
          <p:cNvPicPr preferRelativeResize="0"/>
          <p:nvPr/>
        </p:nvPicPr>
        <p:blipFill rotWithShape="1">
          <a:blip r:embed="rId5">
            <a:alphaModFix/>
          </a:blip>
          <a:srcRect b="58471" l="-157" r="1683" t="0"/>
          <a:stretch/>
        </p:blipFill>
        <p:spPr>
          <a:xfrm>
            <a:off x="4630575" y="603421"/>
            <a:ext cx="3804176" cy="9286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8"/>
          <p:cNvSpPr txBox="1"/>
          <p:nvPr>
            <p:ph type="title"/>
          </p:nvPr>
        </p:nvSpPr>
        <p:spPr>
          <a:xfrm>
            <a:off x="232275" y="154725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6B26B"/>
                </a:solidFill>
              </a:rPr>
              <a:t>Results</a:t>
            </a:r>
            <a:endParaRPr sz="3000">
              <a:solidFill>
                <a:srgbClr val="F6B26B"/>
              </a:solidFill>
            </a:endParaRPr>
          </a:p>
        </p:txBody>
      </p:sp>
      <p:sp>
        <p:nvSpPr>
          <p:cNvPr id="219" name="Google Shape;219;p38"/>
          <p:cNvSpPr txBox="1"/>
          <p:nvPr>
            <p:ph idx="1" type="body"/>
          </p:nvPr>
        </p:nvSpPr>
        <p:spPr>
          <a:xfrm>
            <a:off x="55250" y="987725"/>
            <a:ext cx="8891100" cy="27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Fake news - higher negative and </a:t>
            </a:r>
            <a:r>
              <a:rPr lang="en" sz="2000"/>
              <a:t>positive </a:t>
            </a:r>
            <a:r>
              <a:rPr lang="en" sz="2000"/>
              <a:t>polarity score</a:t>
            </a:r>
            <a:endParaRPr sz="2000"/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This result may indicate that fake news is more emotional</a:t>
            </a:r>
            <a:endParaRPr sz="2000"/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Real news is more emotion-neutra</a:t>
            </a:r>
            <a:r>
              <a:rPr lang="en" sz="2000"/>
              <a:t>l</a:t>
            </a:r>
            <a:endParaRPr sz="2000"/>
          </a:p>
        </p:txBody>
      </p:sp>
      <p:pic>
        <p:nvPicPr>
          <p:cNvPr id="220" name="Google Shape;220;p38"/>
          <p:cNvPicPr preferRelativeResize="0"/>
          <p:nvPr/>
        </p:nvPicPr>
        <p:blipFill rotWithShape="1">
          <a:blip r:embed="rId3">
            <a:alphaModFix/>
          </a:blip>
          <a:srcRect b="0" l="0" r="0" t="45211"/>
          <a:stretch/>
        </p:blipFill>
        <p:spPr>
          <a:xfrm>
            <a:off x="1118713" y="2571750"/>
            <a:ext cx="6764174" cy="2145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2000"/>
              <a:t>How can we classify fake/real news?</a:t>
            </a:r>
            <a:endParaRPr sz="2000"/>
          </a:p>
        </p:txBody>
      </p:sp>
      <p:pic>
        <p:nvPicPr>
          <p:cNvPr id="226" name="Google Shape;226;p39"/>
          <p:cNvPicPr preferRelativeResize="0"/>
          <p:nvPr/>
        </p:nvPicPr>
        <p:blipFill rotWithShape="1">
          <a:blip r:embed="rId3">
            <a:alphaModFix/>
          </a:blip>
          <a:srcRect b="-13395" l="-1060" r="1059" t="3505"/>
          <a:stretch/>
        </p:blipFill>
        <p:spPr>
          <a:xfrm>
            <a:off x="0" y="2659725"/>
            <a:ext cx="4572000" cy="2717950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39"/>
          <p:cNvSpPr txBox="1"/>
          <p:nvPr>
            <p:ph type="title"/>
          </p:nvPr>
        </p:nvSpPr>
        <p:spPr>
          <a:xfrm>
            <a:off x="311700" y="445025"/>
            <a:ext cx="3837000" cy="177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6B26B"/>
                </a:solidFill>
              </a:rPr>
              <a:t>Research Questions 3</a:t>
            </a:r>
            <a:endParaRPr>
              <a:solidFill>
                <a:srgbClr val="F6B26B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40"/>
          <p:cNvSpPr txBox="1"/>
          <p:nvPr>
            <p:ph type="title"/>
          </p:nvPr>
        </p:nvSpPr>
        <p:spPr>
          <a:xfrm>
            <a:off x="411875" y="47505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6B26B"/>
                </a:solidFill>
              </a:rPr>
              <a:t>Classification Methods </a:t>
            </a:r>
            <a:endParaRPr>
              <a:solidFill>
                <a:srgbClr val="F6B26B"/>
              </a:solidFill>
            </a:endParaRPr>
          </a:p>
        </p:txBody>
      </p:sp>
      <p:sp>
        <p:nvSpPr>
          <p:cNvPr id="233" name="Google Shape;233;p40"/>
          <p:cNvSpPr txBox="1"/>
          <p:nvPr>
            <p:ph idx="1" type="body"/>
          </p:nvPr>
        </p:nvSpPr>
        <p:spPr>
          <a:xfrm>
            <a:off x="411875" y="1025350"/>
            <a:ext cx="4628400" cy="254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1700"/>
              <a:buAutoNum type="arabicParenR"/>
            </a:pPr>
            <a:r>
              <a:rPr b="1" lang="en" sz="1700">
                <a:solidFill>
                  <a:srgbClr val="3D85C6"/>
                </a:solidFill>
              </a:rPr>
              <a:t>Logistic Regression</a:t>
            </a:r>
            <a:endParaRPr b="1" sz="1700">
              <a:solidFill>
                <a:srgbClr val="3D85C6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1700"/>
              <a:buAutoNum type="arabicParenR"/>
            </a:pPr>
            <a:r>
              <a:rPr b="1" lang="en" sz="1700">
                <a:solidFill>
                  <a:srgbClr val="3D85C6"/>
                </a:solidFill>
              </a:rPr>
              <a:t>Decision Tree </a:t>
            </a:r>
            <a:endParaRPr b="1" sz="1700">
              <a:solidFill>
                <a:srgbClr val="3D85C6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1700"/>
              <a:buAutoNum type="arabicParenR"/>
            </a:pPr>
            <a:r>
              <a:rPr b="1" lang="en" sz="1700">
                <a:solidFill>
                  <a:srgbClr val="3D85C6"/>
                </a:solidFill>
              </a:rPr>
              <a:t>Random Forest </a:t>
            </a:r>
            <a:endParaRPr b="1" sz="1700">
              <a:solidFill>
                <a:srgbClr val="3D85C6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1700"/>
              <a:buAutoNum type="arabicParenR"/>
            </a:pPr>
            <a:r>
              <a:rPr b="1" lang="en" sz="1700">
                <a:solidFill>
                  <a:srgbClr val="3D85C6"/>
                </a:solidFill>
              </a:rPr>
              <a:t>KNN</a:t>
            </a:r>
            <a:endParaRPr b="1" sz="1700">
              <a:solidFill>
                <a:srgbClr val="3D85C6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1700"/>
              <a:buAutoNum type="arabicParenR"/>
            </a:pPr>
            <a:r>
              <a:rPr b="1" lang="en" sz="1700">
                <a:solidFill>
                  <a:srgbClr val="3D85C6"/>
                </a:solidFill>
              </a:rPr>
              <a:t>Naive Bayes </a:t>
            </a:r>
            <a:endParaRPr b="1" sz="1700">
              <a:solidFill>
                <a:srgbClr val="3D85C6"/>
              </a:solidFill>
            </a:endParaRPr>
          </a:p>
        </p:txBody>
      </p:sp>
      <p:sp>
        <p:nvSpPr>
          <p:cNvPr id="234" name="Google Shape;234;p40"/>
          <p:cNvSpPr txBox="1"/>
          <p:nvPr/>
        </p:nvSpPr>
        <p:spPr>
          <a:xfrm>
            <a:off x="3471875" y="1025350"/>
            <a:ext cx="30000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6B26B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Classification Features: </a:t>
            </a:r>
            <a:r>
              <a:rPr b="1" lang="en" sz="1300">
                <a:solidFill>
                  <a:srgbClr val="3D85C6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b="1" sz="1300">
              <a:solidFill>
                <a:srgbClr val="3D85C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3D85C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5" name="Google Shape;235;p40"/>
          <p:cNvSpPr txBox="1"/>
          <p:nvPr/>
        </p:nvSpPr>
        <p:spPr>
          <a:xfrm>
            <a:off x="3563150" y="2194650"/>
            <a:ext cx="30000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6B26B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Performance Metrics:</a:t>
            </a:r>
            <a:endParaRPr b="1" sz="1300">
              <a:solidFill>
                <a:srgbClr val="3D85C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3D85C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36" name="Google Shape;23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49017" y="2861125"/>
            <a:ext cx="4972059" cy="1870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63150" y="1528678"/>
            <a:ext cx="5497026" cy="31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4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1588" y="1239250"/>
            <a:ext cx="8060827" cy="3119675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41"/>
          <p:cNvSpPr txBox="1"/>
          <p:nvPr/>
        </p:nvSpPr>
        <p:spPr>
          <a:xfrm>
            <a:off x="744100" y="515225"/>
            <a:ext cx="5294700" cy="93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rgbClr val="F6B26B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Performance Metrics </a:t>
            </a:r>
            <a:endParaRPr b="1" sz="3200">
              <a:solidFill>
                <a:srgbClr val="3D85C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3D85C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2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42"/>
          <p:cNvSpPr txBox="1"/>
          <p:nvPr>
            <p:ph type="title"/>
          </p:nvPr>
        </p:nvSpPr>
        <p:spPr>
          <a:xfrm>
            <a:off x="311700" y="445025"/>
            <a:ext cx="3837000" cy="177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6B26B"/>
                </a:solidFill>
              </a:rPr>
              <a:t>Research Questions 4</a:t>
            </a:r>
            <a:endParaRPr>
              <a:solidFill>
                <a:srgbClr val="F6B26B"/>
              </a:solidFill>
            </a:endParaRPr>
          </a:p>
        </p:txBody>
      </p:sp>
      <p:sp>
        <p:nvSpPr>
          <p:cNvPr id="250" name="Google Shape;250;p42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2000"/>
              <a:t>How can we improve fake/real news classification? </a:t>
            </a:r>
            <a:endParaRPr sz="2000"/>
          </a:p>
        </p:txBody>
      </p:sp>
      <p:pic>
        <p:nvPicPr>
          <p:cNvPr id="251" name="Google Shape;251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688450"/>
            <a:ext cx="4571998" cy="2455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3"/>
          <p:cNvSpPr txBox="1"/>
          <p:nvPr>
            <p:ph type="title"/>
          </p:nvPr>
        </p:nvSpPr>
        <p:spPr>
          <a:xfrm>
            <a:off x="426900" y="343675"/>
            <a:ext cx="40527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F6B26B"/>
                </a:solidFill>
              </a:rPr>
              <a:t>NLP Models </a:t>
            </a:r>
            <a:endParaRPr sz="3200">
              <a:solidFill>
                <a:srgbClr val="F6B26B"/>
              </a:solidFill>
            </a:endParaRPr>
          </a:p>
        </p:txBody>
      </p:sp>
      <p:grpSp>
        <p:nvGrpSpPr>
          <p:cNvPr id="257" name="Google Shape;257;p43"/>
          <p:cNvGrpSpPr/>
          <p:nvPr/>
        </p:nvGrpSpPr>
        <p:grpSpPr>
          <a:xfrm>
            <a:off x="426900" y="1099375"/>
            <a:ext cx="7219687" cy="3576875"/>
            <a:chOff x="426900" y="1099375"/>
            <a:chExt cx="7219687" cy="3576875"/>
          </a:xfrm>
        </p:grpSpPr>
        <p:pic>
          <p:nvPicPr>
            <p:cNvPr id="258" name="Google Shape;258;p4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497413" y="1715000"/>
              <a:ext cx="6149175" cy="29612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9" name="Google Shape;259;p43"/>
            <p:cNvSpPr txBox="1"/>
            <p:nvPr/>
          </p:nvSpPr>
          <p:spPr>
            <a:xfrm>
              <a:off x="426900" y="1099375"/>
              <a:ext cx="36912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-355600" lvl="0" marL="457200" rtl="0" algn="l">
                <a:spcBef>
                  <a:spcPts val="0"/>
                </a:spcBef>
                <a:spcAft>
                  <a:spcPts val="0"/>
                </a:spcAft>
                <a:buClr>
                  <a:srgbClr val="3D85C6"/>
                </a:buClr>
                <a:buSzPts val="2000"/>
                <a:buFont typeface="PT Sans Narrow"/>
                <a:buChar char="-"/>
              </a:pPr>
              <a:r>
                <a:rPr b="1" lang="en" sz="2000">
                  <a:solidFill>
                    <a:srgbClr val="3D85C6"/>
                  </a:solidFill>
                  <a:latin typeface="PT Sans Narrow"/>
                  <a:ea typeface="PT Sans Narrow"/>
                  <a:cs typeface="PT Sans Narrow"/>
                  <a:sym typeface="PT Sans Narrow"/>
                </a:rPr>
                <a:t>BASELINE AUC  ANALYSIS</a:t>
              </a:r>
              <a:endParaRPr b="1" sz="2000">
                <a:solidFill>
                  <a:srgbClr val="3D85C6"/>
                </a:solidFill>
                <a:latin typeface="PT Sans Narrow"/>
                <a:ea typeface="PT Sans Narrow"/>
                <a:cs typeface="PT Sans Narrow"/>
                <a:sym typeface="PT Sans Narrow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6"/>
          <p:cNvSpPr txBox="1"/>
          <p:nvPr>
            <p:ph type="title"/>
          </p:nvPr>
        </p:nvSpPr>
        <p:spPr>
          <a:xfrm>
            <a:off x="259788" y="996075"/>
            <a:ext cx="4045200" cy="12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400">
                <a:solidFill>
                  <a:srgbClr val="F6B26B"/>
                </a:solidFill>
              </a:rPr>
              <a:t>Agenda</a:t>
            </a:r>
            <a:endParaRPr sz="4400">
              <a:solidFill>
                <a:srgbClr val="F6B26B"/>
              </a:solidFill>
            </a:endParaRPr>
          </a:p>
        </p:txBody>
      </p:sp>
      <p:sp>
        <p:nvSpPr>
          <p:cNvPr id="119" name="Google Shape;119;p26"/>
          <p:cNvSpPr txBox="1"/>
          <p:nvPr>
            <p:ph idx="2" type="body"/>
          </p:nvPr>
        </p:nvSpPr>
        <p:spPr>
          <a:xfrm>
            <a:off x="4939500" y="190100"/>
            <a:ext cx="3837000" cy="453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Background &amp; Motivation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Dataset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Description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Cleaning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Design Thinking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Research Questions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Analysis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Model Evaluation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Results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Limitation &amp; Improvement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Practical Implications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Q &amp; A</a:t>
            </a:r>
            <a:endParaRPr sz="1600"/>
          </a:p>
        </p:txBody>
      </p:sp>
      <p:pic>
        <p:nvPicPr>
          <p:cNvPr id="120" name="Google Shape;120;p26"/>
          <p:cNvPicPr preferRelativeResize="0"/>
          <p:nvPr/>
        </p:nvPicPr>
        <p:blipFill rotWithShape="1">
          <a:blip r:embed="rId3">
            <a:alphaModFix/>
          </a:blip>
          <a:srcRect b="0" l="16666" r="16666" t="20597"/>
          <a:stretch/>
        </p:blipFill>
        <p:spPr>
          <a:xfrm>
            <a:off x="47350" y="2974750"/>
            <a:ext cx="4470100" cy="212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4"/>
          <p:cNvSpPr txBox="1"/>
          <p:nvPr>
            <p:ph type="title"/>
          </p:nvPr>
        </p:nvSpPr>
        <p:spPr>
          <a:xfrm>
            <a:off x="426900" y="343675"/>
            <a:ext cx="62436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F6B26B"/>
                </a:solidFill>
              </a:rPr>
              <a:t>NLP Models’ Performance Metrics</a:t>
            </a:r>
            <a:endParaRPr sz="3200">
              <a:solidFill>
                <a:srgbClr val="F6B26B"/>
              </a:solidFill>
            </a:endParaRPr>
          </a:p>
        </p:txBody>
      </p:sp>
      <p:pic>
        <p:nvPicPr>
          <p:cNvPr id="265" name="Google Shape;265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900" y="1431838"/>
            <a:ext cx="8290199" cy="2054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5"/>
          <p:cNvSpPr txBox="1"/>
          <p:nvPr>
            <p:ph type="title"/>
          </p:nvPr>
        </p:nvSpPr>
        <p:spPr>
          <a:xfrm>
            <a:off x="680350" y="330050"/>
            <a:ext cx="40527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F6B26B"/>
                </a:solidFill>
              </a:rPr>
              <a:t>NLP Models: Deep Learning </a:t>
            </a:r>
            <a:endParaRPr sz="2800">
              <a:solidFill>
                <a:srgbClr val="F6B26B"/>
              </a:solidFill>
            </a:endParaRPr>
          </a:p>
        </p:txBody>
      </p:sp>
      <p:sp>
        <p:nvSpPr>
          <p:cNvPr id="271" name="Google Shape;271;p45"/>
          <p:cNvSpPr txBox="1"/>
          <p:nvPr>
            <p:ph idx="1" type="body"/>
          </p:nvPr>
        </p:nvSpPr>
        <p:spPr>
          <a:xfrm>
            <a:off x="437225" y="1085749"/>
            <a:ext cx="4702500" cy="75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1700"/>
              <a:buChar char="-"/>
            </a:pPr>
            <a:r>
              <a:rPr b="1" lang="en" sz="1700">
                <a:solidFill>
                  <a:srgbClr val="3D85C6"/>
                </a:solidFill>
              </a:rPr>
              <a:t>Convolutional Neural Network </a:t>
            </a:r>
            <a:endParaRPr b="1" sz="1762">
              <a:solidFill>
                <a:srgbClr val="3D85C6"/>
              </a:solidFill>
            </a:endParaRPr>
          </a:p>
        </p:txBody>
      </p:sp>
      <p:pic>
        <p:nvPicPr>
          <p:cNvPr id="272" name="Google Shape;272;p45"/>
          <p:cNvPicPr preferRelativeResize="0"/>
          <p:nvPr/>
        </p:nvPicPr>
        <p:blipFill rotWithShape="1">
          <a:blip r:embed="rId3">
            <a:alphaModFix/>
          </a:blip>
          <a:srcRect b="0" l="0" r="0" t="3530"/>
          <a:stretch/>
        </p:blipFill>
        <p:spPr>
          <a:xfrm>
            <a:off x="1181100" y="1996375"/>
            <a:ext cx="6781800" cy="218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6B26B"/>
                </a:solidFill>
              </a:rPr>
              <a:t>Accuracy and Loss Curves</a:t>
            </a:r>
            <a:endParaRPr>
              <a:solidFill>
                <a:srgbClr val="F6B26B"/>
              </a:solidFill>
            </a:endParaRPr>
          </a:p>
        </p:txBody>
      </p:sp>
      <p:pic>
        <p:nvPicPr>
          <p:cNvPr id="278" name="Google Shape;278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262175"/>
            <a:ext cx="3897275" cy="29444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4800" y="1218975"/>
            <a:ext cx="3897275" cy="298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Google Shape;284;p47"/>
          <p:cNvPicPr preferRelativeResize="0"/>
          <p:nvPr/>
        </p:nvPicPr>
        <p:blipFill rotWithShape="1">
          <a:blip r:embed="rId3">
            <a:alphaModFix/>
          </a:blip>
          <a:srcRect b="0" l="0" r="0" t="418"/>
          <a:stretch/>
        </p:blipFill>
        <p:spPr>
          <a:xfrm>
            <a:off x="1215350" y="910725"/>
            <a:ext cx="5598025" cy="4054950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47"/>
          <p:cNvSpPr txBox="1"/>
          <p:nvPr/>
        </p:nvSpPr>
        <p:spPr>
          <a:xfrm>
            <a:off x="626850" y="188425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rgbClr val="F6B26B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286" name="Google Shape;286;p47"/>
          <p:cNvSpPr txBox="1"/>
          <p:nvPr>
            <p:ph type="title"/>
          </p:nvPr>
        </p:nvSpPr>
        <p:spPr>
          <a:xfrm>
            <a:off x="367950" y="295125"/>
            <a:ext cx="84645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6B26B"/>
                </a:solidFill>
              </a:rPr>
              <a:t>Model Comparison </a:t>
            </a:r>
            <a:endParaRPr>
              <a:solidFill>
                <a:srgbClr val="F6B26B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Google Shape;291;p48"/>
          <p:cNvPicPr preferRelativeResize="0"/>
          <p:nvPr/>
        </p:nvPicPr>
        <p:blipFill rotWithShape="1">
          <a:blip r:embed="rId3">
            <a:alphaModFix/>
          </a:blip>
          <a:srcRect b="10139" l="16270" r="18120" t="11924"/>
          <a:stretch/>
        </p:blipFill>
        <p:spPr>
          <a:xfrm>
            <a:off x="7512900" y="3194475"/>
            <a:ext cx="1529625" cy="1816975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48"/>
          <p:cNvSpPr txBox="1"/>
          <p:nvPr>
            <p:ph type="title"/>
          </p:nvPr>
        </p:nvSpPr>
        <p:spPr>
          <a:xfrm>
            <a:off x="311700" y="38247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6B26B"/>
                </a:solidFill>
              </a:rPr>
              <a:t>Limitation &amp; Improvement</a:t>
            </a:r>
            <a:endParaRPr>
              <a:solidFill>
                <a:srgbClr val="F6B26B"/>
              </a:solidFill>
            </a:endParaRPr>
          </a:p>
        </p:txBody>
      </p:sp>
      <p:sp>
        <p:nvSpPr>
          <p:cNvPr id="293" name="Google Shape;293;p48"/>
          <p:cNvSpPr txBox="1"/>
          <p:nvPr>
            <p:ph idx="1" type="body"/>
          </p:nvPr>
        </p:nvSpPr>
        <p:spPr>
          <a:xfrm>
            <a:off x="311700" y="1281175"/>
            <a:ext cx="7201200" cy="325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Retrieving </a:t>
            </a:r>
            <a:r>
              <a:rPr b="1" lang="en" sz="1400"/>
              <a:t>fresh data</a:t>
            </a:r>
            <a:endParaRPr b="1" sz="1400"/>
          </a:p>
          <a:p>
            <a:pPr indent="-317500" lvl="0" marL="4572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D</a:t>
            </a:r>
            <a:r>
              <a:rPr lang="en" sz="1400"/>
              <a:t>eveloping computational models to </a:t>
            </a:r>
            <a:r>
              <a:rPr b="1" lang="en" sz="1400"/>
              <a:t>detect</a:t>
            </a:r>
            <a:r>
              <a:rPr lang="en" sz="1400"/>
              <a:t> fake information</a:t>
            </a:r>
            <a:endParaRPr sz="1400"/>
          </a:p>
          <a:p>
            <a:pPr indent="-317500" lvl="1" marL="9144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Improving the</a:t>
            </a:r>
            <a:r>
              <a:rPr lang="en" sz="1400"/>
              <a:t> </a:t>
            </a:r>
            <a:r>
              <a:rPr b="1" lang="en" sz="1400"/>
              <a:t>features extractions</a:t>
            </a:r>
            <a:r>
              <a:rPr lang="en" sz="1400"/>
              <a:t> from texts and images</a:t>
            </a:r>
            <a:endParaRPr sz="1400"/>
          </a:p>
          <a:p>
            <a:pPr indent="-317500" lvl="1" marL="9144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Further strengthen the </a:t>
            </a:r>
            <a:r>
              <a:rPr b="1" lang="en" sz="1400"/>
              <a:t>key features </a:t>
            </a:r>
            <a:r>
              <a:rPr lang="en" sz="1400"/>
              <a:t>for model development </a:t>
            </a:r>
            <a:endParaRPr sz="1400"/>
          </a:p>
          <a:p>
            <a:pPr indent="-317500" lvl="2" marL="1371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sentiments of news, frequency of the words used, user information, comments, social network information among users </a:t>
            </a:r>
            <a:endParaRPr/>
          </a:p>
          <a:p>
            <a:pPr indent="-317500" lvl="0" marL="457200" rtl="0" algn="l">
              <a:lnSpc>
                <a:spcPct val="125000"/>
              </a:lnSpc>
              <a:spcBef>
                <a:spcPts val="1000"/>
              </a:spcBef>
              <a:spcAft>
                <a:spcPts val="1000"/>
              </a:spcAft>
              <a:buSzPts val="1400"/>
              <a:buChar char="●"/>
            </a:pPr>
            <a:r>
              <a:rPr lang="en" sz="1400"/>
              <a:t>Consider the characteristics of </a:t>
            </a:r>
            <a:r>
              <a:rPr b="1" lang="en" sz="1400"/>
              <a:t>news consumption environments </a:t>
            </a:r>
            <a:r>
              <a:rPr lang="en" sz="1400"/>
              <a:t>leveraging insights from social science</a:t>
            </a:r>
            <a:endParaRPr sz="14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" name="Google Shape;298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7822" y="2463200"/>
            <a:ext cx="4868352" cy="2222626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4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6B26B"/>
                </a:solidFill>
              </a:rPr>
              <a:t>Practical Implications</a:t>
            </a:r>
            <a:endParaRPr>
              <a:solidFill>
                <a:srgbClr val="F6B26B"/>
              </a:solidFill>
            </a:endParaRPr>
          </a:p>
        </p:txBody>
      </p:sp>
      <p:sp>
        <p:nvSpPr>
          <p:cNvPr id="300" name="Google Shape;300;p49"/>
          <p:cNvSpPr txBox="1"/>
          <p:nvPr>
            <p:ph idx="1" type="body"/>
          </p:nvPr>
        </p:nvSpPr>
        <p:spPr>
          <a:xfrm>
            <a:off x="506575" y="1274925"/>
            <a:ext cx="7032000" cy="84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Launching Applications, Mini Programs, or Extensions in </a:t>
            </a:r>
            <a:r>
              <a:rPr lang="en" sz="1600"/>
              <a:t>cell phones</a:t>
            </a:r>
            <a:r>
              <a:rPr lang="en" sz="1600"/>
              <a:t>, </a:t>
            </a:r>
            <a:r>
              <a:rPr lang="en" sz="1600"/>
              <a:t>laptops</a:t>
            </a:r>
            <a:r>
              <a:rPr lang="en" sz="1600"/>
              <a:t>, </a:t>
            </a:r>
            <a:r>
              <a:rPr lang="en" sz="1600"/>
              <a:t>tablets</a:t>
            </a:r>
            <a:r>
              <a:rPr lang="en" sz="1600"/>
              <a:t>, </a:t>
            </a:r>
            <a:r>
              <a:rPr lang="en" sz="1600"/>
              <a:t>chrome</a:t>
            </a:r>
            <a:r>
              <a:rPr lang="en" sz="1600"/>
              <a:t>, etc. </a:t>
            </a:r>
            <a:endParaRPr sz="1600"/>
          </a:p>
        </p:txBody>
      </p:sp>
      <p:grpSp>
        <p:nvGrpSpPr>
          <p:cNvPr id="301" name="Google Shape;301;p49"/>
          <p:cNvGrpSpPr/>
          <p:nvPr/>
        </p:nvGrpSpPr>
        <p:grpSpPr>
          <a:xfrm>
            <a:off x="506575" y="2243125"/>
            <a:ext cx="8577673" cy="2738850"/>
            <a:chOff x="506575" y="2243125"/>
            <a:chExt cx="8577673" cy="2738850"/>
          </a:xfrm>
        </p:grpSpPr>
        <p:pic>
          <p:nvPicPr>
            <p:cNvPr id="302" name="Google Shape;302;p49"/>
            <p:cNvPicPr preferRelativeResize="0"/>
            <p:nvPr/>
          </p:nvPicPr>
          <p:blipFill rotWithShape="1">
            <a:blip r:embed="rId4">
              <a:alphaModFix/>
            </a:blip>
            <a:srcRect b="9878" l="0" r="0" t="9878"/>
            <a:stretch/>
          </p:blipFill>
          <p:spPr>
            <a:xfrm>
              <a:off x="6236350" y="3738225"/>
              <a:ext cx="2847898" cy="12437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3" name="Google Shape;303;p49"/>
            <p:cNvSpPr txBox="1"/>
            <p:nvPr/>
          </p:nvSpPr>
          <p:spPr>
            <a:xfrm>
              <a:off x="506575" y="2243125"/>
              <a:ext cx="7229400" cy="266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-330200" lvl="0" marL="45720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600"/>
                <a:buFont typeface="Open Sans"/>
                <a:buChar char="●"/>
              </a:pPr>
              <a:r>
                <a:rPr lang="en" sz="1600">
                  <a:solidFill>
                    <a:schemeClr val="dk2"/>
                  </a:solidFill>
                  <a:latin typeface="Open Sans"/>
                  <a:ea typeface="Open Sans"/>
                  <a:cs typeface="Open Sans"/>
                  <a:sym typeface="Open Sans"/>
                </a:rPr>
                <a:t>Improve people’s ability to identify fake news and their perception of real news</a:t>
              </a:r>
              <a:endParaRPr sz="16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indent="-330200" lvl="0" marL="457200" rtl="0" algn="l">
                <a:lnSpc>
                  <a:spcPct val="150000"/>
                </a:lnSpc>
                <a:spcBef>
                  <a:spcPts val="1000"/>
                </a:spcBef>
                <a:spcAft>
                  <a:spcPts val="0"/>
                </a:spcAft>
                <a:buClr>
                  <a:schemeClr val="dk2"/>
                </a:buClr>
                <a:buSzPts val="1600"/>
                <a:buFont typeface="Open Sans"/>
                <a:buChar char="●"/>
              </a:pPr>
              <a:r>
                <a:rPr lang="en" sz="1600">
                  <a:solidFill>
                    <a:schemeClr val="dk2"/>
                  </a:solidFill>
                  <a:latin typeface="Open Sans"/>
                  <a:ea typeface="Open Sans"/>
                  <a:cs typeface="Open Sans"/>
                  <a:sym typeface="Open Sans"/>
                </a:rPr>
                <a:t>News media can help society reduce social conflict by filtering news that contains more negative connotations</a:t>
              </a:r>
              <a:endParaRPr sz="16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indent="-330200" lvl="0" marL="457200" rtl="0" algn="l">
                <a:lnSpc>
                  <a:spcPct val="150000"/>
                </a:lnSpc>
                <a:spcBef>
                  <a:spcPts val="1000"/>
                </a:spcBef>
                <a:spcAft>
                  <a:spcPts val="0"/>
                </a:spcAft>
                <a:buClr>
                  <a:schemeClr val="dk2"/>
                </a:buClr>
                <a:buSzPts val="1600"/>
                <a:buFont typeface="Open Sans"/>
                <a:buChar char="●"/>
              </a:pPr>
              <a:r>
                <a:rPr lang="en" sz="1600">
                  <a:solidFill>
                    <a:schemeClr val="dk2"/>
                  </a:solidFill>
                  <a:latin typeface="Open Sans"/>
                  <a:ea typeface="Open Sans"/>
                  <a:cs typeface="Open Sans"/>
                  <a:sym typeface="Open Sans"/>
                </a:rPr>
                <a:t>Reduce socially harmful controversies/polarization</a:t>
              </a:r>
              <a:endParaRPr sz="16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indent="-330200" lvl="0" marL="457200" rtl="0" algn="l">
                <a:lnSpc>
                  <a:spcPct val="150000"/>
                </a:lnSpc>
                <a:spcBef>
                  <a:spcPts val="1000"/>
                </a:spcBef>
                <a:spcAft>
                  <a:spcPts val="1000"/>
                </a:spcAft>
                <a:buClr>
                  <a:schemeClr val="dk2"/>
                </a:buClr>
                <a:buSzPts val="1600"/>
                <a:buFont typeface="Open Sans"/>
                <a:buChar char="●"/>
              </a:pPr>
              <a:r>
                <a:rPr lang="en" sz="1600">
                  <a:solidFill>
                    <a:schemeClr val="dk2"/>
                  </a:solidFill>
                  <a:latin typeface="Open Sans"/>
                  <a:ea typeface="Open Sans"/>
                  <a:cs typeface="Open Sans"/>
                  <a:sym typeface="Open Sans"/>
                </a:rPr>
                <a:t>Ensure to have a healthier society</a:t>
              </a:r>
              <a:endParaRPr sz="13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50"/>
          <p:cNvSpPr txBox="1"/>
          <p:nvPr>
            <p:ph type="title"/>
          </p:nvPr>
        </p:nvSpPr>
        <p:spPr>
          <a:xfrm>
            <a:off x="250600" y="9897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6B26B"/>
                </a:solidFill>
              </a:rPr>
              <a:t>Thank you!</a:t>
            </a:r>
            <a:endParaRPr>
              <a:solidFill>
                <a:srgbClr val="F6B26B"/>
              </a:solidFill>
            </a:endParaRPr>
          </a:p>
        </p:txBody>
      </p:sp>
      <p:pic>
        <p:nvPicPr>
          <p:cNvPr id="309" name="Google Shape;309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3825" y="791975"/>
            <a:ext cx="5576325" cy="355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7"/>
          <p:cNvSpPr txBox="1"/>
          <p:nvPr>
            <p:ph type="title"/>
          </p:nvPr>
        </p:nvSpPr>
        <p:spPr>
          <a:xfrm>
            <a:off x="311700" y="555600"/>
            <a:ext cx="40758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200">
                <a:solidFill>
                  <a:srgbClr val="F6B26B"/>
                </a:solidFill>
              </a:rPr>
              <a:t>Background &amp; Motivation</a:t>
            </a:r>
            <a:endParaRPr sz="3200">
              <a:solidFill>
                <a:srgbClr val="F6B26B"/>
              </a:solidFill>
            </a:endParaRPr>
          </a:p>
        </p:txBody>
      </p:sp>
      <p:sp>
        <p:nvSpPr>
          <p:cNvPr id="126" name="Google Shape;126;p27"/>
          <p:cNvSpPr txBox="1"/>
          <p:nvPr>
            <p:ph idx="1" type="body"/>
          </p:nvPr>
        </p:nvSpPr>
        <p:spPr>
          <a:xfrm>
            <a:off x="574675" y="1389600"/>
            <a:ext cx="5391900" cy="100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3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600"/>
              <a:t>26% </a:t>
            </a:r>
            <a:r>
              <a:rPr lang="en" sz="1600"/>
              <a:t>of Americans feel </a:t>
            </a:r>
            <a:r>
              <a:rPr b="1" lang="en" sz="1600"/>
              <a:t>confident</a:t>
            </a:r>
            <a:r>
              <a:rPr lang="en" sz="1600"/>
              <a:t> in their ability to identify fake news, </a:t>
            </a:r>
            <a:r>
              <a:rPr b="1" lang="en" sz="1600"/>
              <a:t>67%</a:t>
            </a:r>
            <a:r>
              <a:rPr lang="en" sz="1600"/>
              <a:t> of Americans believe that fake news </a:t>
            </a:r>
            <a:r>
              <a:rPr b="1" lang="en" sz="1600"/>
              <a:t>causes great confusion</a:t>
            </a:r>
            <a:r>
              <a:rPr lang="en" sz="1600"/>
              <a:t> </a:t>
            </a:r>
            <a:endParaRPr sz="1600"/>
          </a:p>
        </p:txBody>
      </p:sp>
      <p:sp>
        <p:nvSpPr>
          <p:cNvPr id="127" name="Google Shape;127;p27"/>
          <p:cNvSpPr txBox="1"/>
          <p:nvPr/>
        </p:nvSpPr>
        <p:spPr>
          <a:xfrm>
            <a:off x="66325" y="4737025"/>
            <a:ext cx="8115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1C458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* Watson, Amy. “Topic: Fake News in the U.S.” </a:t>
            </a:r>
            <a:r>
              <a:rPr i="1" lang="en" sz="900">
                <a:solidFill>
                  <a:srgbClr val="1C458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Statista</a:t>
            </a:r>
            <a:r>
              <a:rPr lang="en" sz="900">
                <a:solidFill>
                  <a:srgbClr val="1C458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21 June 2022,   https://www.statista.com/topics/3251/fake-news/. </a:t>
            </a:r>
            <a:endParaRPr sz="1200">
              <a:solidFill>
                <a:srgbClr val="1C4587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28" name="Google Shape;12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06728" y="1604800"/>
            <a:ext cx="2369725" cy="575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9" name="Google Shape;129;p27"/>
          <p:cNvGrpSpPr/>
          <p:nvPr/>
        </p:nvGrpSpPr>
        <p:grpSpPr>
          <a:xfrm>
            <a:off x="574674" y="2737800"/>
            <a:ext cx="7901776" cy="1750251"/>
            <a:chOff x="574674" y="2737800"/>
            <a:chExt cx="7901776" cy="1750251"/>
          </a:xfrm>
        </p:grpSpPr>
        <p:pic>
          <p:nvPicPr>
            <p:cNvPr id="130" name="Google Shape;130;p27"/>
            <p:cNvPicPr preferRelativeResize="0"/>
            <p:nvPr/>
          </p:nvPicPr>
          <p:blipFill rotWithShape="1">
            <a:blip r:embed="rId4">
              <a:alphaModFix/>
            </a:blip>
            <a:srcRect b="0" l="0" r="-948" t="-1102"/>
            <a:stretch/>
          </p:blipFill>
          <p:spPr>
            <a:xfrm>
              <a:off x="574674" y="2737800"/>
              <a:ext cx="2265825" cy="17502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1" name="Google Shape;131;p27"/>
            <p:cNvSpPr txBox="1"/>
            <p:nvPr/>
          </p:nvSpPr>
          <p:spPr>
            <a:xfrm>
              <a:off x="2880550" y="2988025"/>
              <a:ext cx="5595900" cy="1249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3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chemeClr val="dk2"/>
                  </a:solidFill>
                  <a:latin typeface="Open Sans"/>
                  <a:ea typeface="Open Sans"/>
                  <a:cs typeface="Open Sans"/>
                  <a:sym typeface="Open Sans"/>
                </a:rPr>
                <a:t>Acquire a more comprehensive </a:t>
              </a:r>
              <a:r>
                <a:rPr b="1" lang="en" sz="1600">
                  <a:solidFill>
                    <a:schemeClr val="dk2"/>
                  </a:solidFill>
                  <a:latin typeface="Open Sans"/>
                  <a:ea typeface="Open Sans"/>
                  <a:cs typeface="Open Sans"/>
                  <a:sym typeface="Open Sans"/>
                </a:rPr>
                <a:t>understanding of fake news</a:t>
              </a:r>
              <a:r>
                <a:rPr lang="en" sz="1600">
                  <a:solidFill>
                    <a:schemeClr val="dk2"/>
                  </a:solidFill>
                  <a:latin typeface="Open Sans"/>
                  <a:ea typeface="Open Sans"/>
                  <a:cs typeface="Open Sans"/>
                  <a:sym typeface="Open Sans"/>
                </a:rPr>
                <a:t> and identify effective countermeasures</a:t>
              </a:r>
              <a:endParaRPr sz="16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indent="0" lvl="0" marL="0" rtl="0" algn="l">
                <a:lnSpc>
                  <a:spcPct val="135000"/>
                </a:lnSpc>
                <a:spcBef>
                  <a:spcPts val="1200"/>
                </a:spcBef>
                <a:spcAft>
                  <a:spcPts val="1200"/>
                </a:spcAft>
                <a:buNone/>
              </a:pPr>
              <a:r>
                <a:rPr b="1" lang="en" sz="1600">
                  <a:solidFill>
                    <a:schemeClr val="dk2"/>
                  </a:solidFill>
                  <a:latin typeface="Open Sans"/>
                  <a:ea typeface="Open Sans"/>
                  <a:cs typeface="Open Sans"/>
                  <a:sym typeface="Open Sans"/>
                </a:rPr>
                <a:t>Reduce or eliminate</a:t>
              </a:r>
              <a:r>
                <a:rPr lang="en" sz="1600">
                  <a:solidFill>
                    <a:schemeClr val="dk2"/>
                  </a:solidFill>
                  <a:latin typeface="Open Sans"/>
                  <a:ea typeface="Open Sans"/>
                  <a:cs typeface="Open Sans"/>
                  <a:sym typeface="Open Sans"/>
                </a:rPr>
                <a:t> the misinformation or fake news</a:t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8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“Fake and real news dataset” </a:t>
            </a:r>
            <a:endParaRPr/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Clément Bisaillon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Title, Text, Subject, Date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Two CSVs: fake vs real (40k rows)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Type of Article: News, Politics, Other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Covered from 12/31/2015 - 12/31/2016</a:t>
            </a:r>
            <a:endParaRPr sz="1600"/>
          </a:p>
        </p:txBody>
      </p:sp>
      <p:pic>
        <p:nvPicPr>
          <p:cNvPr id="137" name="Google Shape;13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000369"/>
            <a:ext cx="4572000" cy="2143131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8"/>
          <p:cNvSpPr txBox="1"/>
          <p:nvPr>
            <p:ph type="title"/>
          </p:nvPr>
        </p:nvSpPr>
        <p:spPr>
          <a:xfrm>
            <a:off x="311700" y="445025"/>
            <a:ext cx="3837000" cy="177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6B26B"/>
                </a:solidFill>
              </a:rPr>
              <a:t>NLP Open Dataset</a:t>
            </a:r>
            <a:endParaRPr>
              <a:solidFill>
                <a:srgbClr val="F6B26B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6B26B"/>
                </a:solidFill>
              </a:rPr>
              <a:t>Preprocessing</a:t>
            </a:r>
            <a:endParaRPr>
              <a:solidFill>
                <a:srgbClr val="F6B26B"/>
              </a:solidFill>
            </a:endParaRPr>
          </a:p>
        </p:txBody>
      </p:sp>
      <p:sp>
        <p:nvSpPr>
          <p:cNvPr id="144" name="Google Shape;144;p29"/>
          <p:cNvSpPr txBox="1"/>
          <p:nvPr>
            <p:ph idx="1" type="body"/>
          </p:nvPr>
        </p:nvSpPr>
        <p:spPr>
          <a:xfrm>
            <a:off x="311700" y="1428225"/>
            <a:ext cx="5849100" cy="305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Normalization</a:t>
            </a:r>
            <a:endParaRPr sz="1700"/>
          </a:p>
          <a:p>
            <a:pPr indent="-3365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Removing stopwords, punctuation, and numbers </a:t>
            </a:r>
            <a:endParaRPr sz="1700"/>
          </a:p>
          <a:p>
            <a:pPr indent="-3365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Lemmatization</a:t>
            </a:r>
            <a:endParaRPr sz="1700"/>
          </a:p>
          <a:p>
            <a:pPr indent="-3365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Stemming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5" name="Google Shape;145;p29"/>
          <p:cNvPicPr preferRelativeResize="0"/>
          <p:nvPr/>
        </p:nvPicPr>
        <p:blipFill rotWithShape="1">
          <a:blip r:embed="rId3">
            <a:alphaModFix/>
          </a:blip>
          <a:srcRect b="11802" l="7812" r="8273" t="14754"/>
          <a:stretch/>
        </p:blipFill>
        <p:spPr>
          <a:xfrm>
            <a:off x="3958925" y="2612275"/>
            <a:ext cx="5016100" cy="2313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6B26B"/>
                </a:solidFill>
              </a:rPr>
              <a:t>Design </a:t>
            </a:r>
            <a:r>
              <a:rPr lang="en">
                <a:solidFill>
                  <a:srgbClr val="F6B26B"/>
                </a:solidFill>
              </a:rPr>
              <a:t>Thinking</a:t>
            </a:r>
            <a:endParaRPr>
              <a:solidFill>
                <a:srgbClr val="F6B26B"/>
              </a:solidFill>
            </a:endParaRPr>
          </a:p>
        </p:txBody>
      </p:sp>
      <p:pic>
        <p:nvPicPr>
          <p:cNvPr id="151" name="Google Shape;15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483850"/>
            <a:ext cx="4334074" cy="2889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30"/>
          <p:cNvPicPr preferRelativeResize="0"/>
          <p:nvPr/>
        </p:nvPicPr>
        <p:blipFill rotWithShape="1">
          <a:blip r:embed="rId4">
            <a:alphaModFix/>
          </a:blip>
          <a:srcRect b="1437" l="0" r="0" t="1437"/>
          <a:stretch/>
        </p:blipFill>
        <p:spPr>
          <a:xfrm>
            <a:off x="4798125" y="3161800"/>
            <a:ext cx="4034176" cy="1860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98126" y="1266317"/>
            <a:ext cx="4034176" cy="15248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2000"/>
              <a:t>What are the hot topics in fake/real news?</a:t>
            </a:r>
            <a:endParaRPr/>
          </a:p>
        </p:txBody>
      </p:sp>
      <p:pic>
        <p:nvPicPr>
          <p:cNvPr id="159" name="Google Shape;159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5813" y="1931701"/>
            <a:ext cx="3211725" cy="321180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31"/>
          <p:cNvSpPr txBox="1"/>
          <p:nvPr>
            <p:ph type="title"/>
          </p:nvPr>
        </p:nvSpPr>
        <p:spPr>
          <a:xfrm>
            <a:off x="263175" y="159900"/>
            <a:ext cx="3837000" cy="177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6B26B"/>
                </a:solidFill>
              </a:rPr>
              <a:t>Research Questions 1</a:t>
            </a:r>
            <a:endParaRPr>
              <a:solidFill>
                <a:srgbClr val="F6B26B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2"/>
          <p:cNvSpPr txBox="1"/>
          <p:nvPr>
            <p:ph type="title"/>
          </p:nvPr>
        </p:nvSpPr>
        <p:spPr>
          <a:xfrm>
            <a:off x="400500" y="-324775"/>
            <a:ext cx="46542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6B26B"/>
                </a:solidFill>
              </a:rPr>
              <a:t>Word Cloud on Fake News</a:t>
            </a:r>
            <a:endParaRPr sz="1400">
              <a:solidFill>
                <a:srgbClr val="F6B26B"/>
              </a:solidFill>
            </a:endParaRPr>
          </a:p>
        </p:txBody>
      </p:sp>
      <p:pic>
        <p:nvPicPr>
          <p:cNvPr id="166" name="Google Shape;16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975" y="269825"/>
            <a:ext cx="4529025" cy="237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550" y="2732850"/>
            <a:ext cx="4529050" cy="237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05850" y="1750612"/>
            <a:ext cx="3994930" cy="2216963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32"/>
          <p:cNvSpPr txBox="1"/>
          <p:nvPr>
            <p:ph type="title"/>
          </p:nvPr>
        </p:nvSpPr>
        <p:spPr>
          <a:xfrm>
            <a:off x="324300" y="2113625"/>
            <a:ext cx="46542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6B26B"/>
                </a:solidFill>
              </a:rPr>
              <a:t>Word Cloud on Real News</a:t>
            </a:r>
            <a:endParaRPr sz="1400">
              <a:solidFill>
                <a:srgbClr val="F6B26B"/>
              </a:solidFill>
            </a:endParaRPr>
          </a:p>
        </p:txBody>
      </p:sp>
      <p:sp>
        <p:nvSpPr>
          <p:cNvPr id="170" name="Google Shape;170;p32"/>
          <p:cNvSpPr txBox="1"/>
          <p:nvPr/>
        </p:nvSpPr>
        <p:spPr>
          <a:xfrm>
            <a:off x="5157310" y="513100"/>
            <a:ext cx="3810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6B26B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Words in Fake news but not in Real news</a:t>
            </a:r>
            <a:endParaRPr/>
          </a:p>
        </p:txBody>
      </p:sp>
      <p:pic>
        <p:nvPicPr>
          <p:cNvPr id="171" name="Google Shape;171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05850" y="1135699"/>
            <a:ext cx="3994924" cy="423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2750" y="3253550"/>
            <a:ext cx="2543073" cy="1715725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33"/>
          <p:cNvSpPr txBox="1"/>
          <p:nvPr>
            <p:ph type="title"/>
          </p:nvPr>
        </p:nvSpPr>
        <p:spPr>
          <a:xfrm>
            <a:off x="175650" y="111625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F6B26B"/>
                </a:solidFill>
              </a:rPr>
              <a:t>LDA Model</a:t>
            </a:r>
            <a:endParaRPr sz="3200">
              <a:solidFill>
                <a:srgbClr val="F6B26B"/>
              </a:solidFill>
            </a:endParaRPr>
          </a:p>
        </p:txBody>
      </p:sp>
      <p:sp>
        <p:nvSpPr>
          <p:cNvPr id="178" name="Google Shape;178;p33"/>
          <p:cNvSpPr txBox="1"/>
          <p:nvPr>
            <p:ph idx="1" type="body"/>
          </p:nvPr>
        </p:nvSpPr>
        <p:spPr>
          <a:xfrm>
            <a:off x="0" y="977300"/>
            <a:ext cx="4984800" cy="348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The purpose of the LDA model is to find the topic of the document based on the words in the document.</a:t>
            </a:r>
            <a:endParaRPr sz="1300"/>
          </a:p>
          <a:p>
            <a:pPr indent="-3111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We need to know how often each term appears in each document by building a document term matrix. </a:t>
            </a:r>
            <a:endParaRPr sz="1300"/>
          </a:p>
          <a:p>
            <a:pPr indent="-3111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The ultimate goal of LDA is to find an optimal representation of the document-topic matrix and the topic-term matrix.</a:t>
            </a:r>
            <a:endParaRPr sz="1300"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Two key main inputs, the dictionary(id2word) and the corpus.</a:t>
            </a:r>
            <a:endParaRPr sz="13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300"/>
          </a:p>
        </p:txBody>
      </p:sp>
      <p:pic>
        <p:nvPicPr>
          <p:cNvPr id="179" name="Google Shape;179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84800" y="1054150"/>
            <a:ext cx="3854401" cy="33316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CE93D8"/>
      </a:accent2>
      <a:accent3>
        <a:srgbClr val="4DB6AC"/>
      </a:accent3>
      <a:accent4>
        <a:srgbClr val="FF9800"/>
      </a:accent4>
      <a:accent5>
        <a:srgbClr val="009668"/>
      </a:accent5>
      <a:accent6>
        <a:srgbClr val="EEFF41"/>
      </a:accent6>
      <a:hlink>
        <a:srgbClr val="009668"/>
      </a:hlink>
      <a:folHlink>
        <a:srgbClr val="00966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